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4"/>
  </p:sldMasterIdLst>
  <p:notesMasterIdLst>
    <p:notesMasterId r:id="rId20"/>
  </p:notesMasterIdLst>
  <p:sldIdLst>
    <p:sldId id="256" r:id="rId5"/>
    <p:sldId id="258" r:id="rId6"/>
    <p:sldId id="296" r:id="rId7"/>
    <p:sldId id="297" r:id="rId8"/>
    <p:sldId id="298" r:id="rId9"/>
    <p:sldId id="300" r:id="rId10"/>
    <p:sldId id="299" r:id="rId11"/>
    <p:sldId id="307" r:id="rId12"/>
    <p:sldId id="308" r:id="rId13"/>
    <p:sldId id="309" r:id="rId14"/>
    <p:sldId id="310" r:id="rId15"/>
    <p:sldId id="311" r:id="rId16"/>
    <p:sldId id="312" r:id="rId17"/>
    <p:sldId id="278" r:id="rId18"/>
    <p:sldId id="279" r:id="rId19"/>
  </p:sldIdLst>
  <p:sldSz cx="9144000" cy="5143500" type="screen16x9"/>
  <p:notesSz cx="6858000" cy="9144000"/>
  <p:embeddedFontLst>
    <p:embeddedFont>
      <p:font typeface="Lexend Deca" panose="020B0604020202020204" charset="-78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138BE6-E374-4A1A-BE6D-9E52B14417BE}">
  <a:tblStyle styleId="{1A138BE6-E374-4A1A-BE6D-9E52B14417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0286F9A-8295-4760-8310-7838FB866F3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32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86702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mall circuit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bc.ca/news/science/huawei-5g-security-testing-vulnerabilities-risks-proof-ban-1.4997957" TargetMode="External"/><Relationship Id="rId5" Type="http://schemas.openxmlformats.org/officeDocument/2006/relationships/hyperlink" Target="https://media.defense.gov/2021/Oct/28/2002881720/-1/-1/0/SECURITY_GUIDANCE_FOR_5G_CLOUD_INFRASTRUCTURES_PART_I_20211028.PDF" TargetMode="External"/><Relationship Id="rId4" Type="http://schemas.openxmlformats.org/officeDocument/2006/relationships/hyperlink" Target="https://www.c4isrnet.com/battlefield-tech/it-networks/5g/2021/05/10/national-security-agencies-warn-of-5g-network-vulnerabilities-adversary-influenc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5G Technology and National Security: Vulnerabilities and Best Practices</a:t>
            </a: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56;p27">
            <a:extLst>
              <a:ext uri="{FF2B5EF4-FFF2-40B4-BE49-F238E27FC236}">
                <a16:creationId xmlns:a16="http://schemas.microsoft.com/office/drawing/2014/main" id="{D3C8643A-FEAE-4CA8-9E1E-E3C0BCE8EA8A}"/>
              </a:ext>
            </a:extLst>
          </p:cNvPr>
          <p:cNvSpPr txBox="1">
            <a:spLocks/>
          </p:cNvSpPr>
          <p:nvPr/>
        </p:nvSpPr>
        <p:spPr>
          <a:xfrm>
            <a:off x="7545206" y="4720876"/>
            <a:ext cx="387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dirty="0">
                <a:solidFill>
                  <a:schemeClr val="lt2"/>
                </a:solidFill>
              </a:rPr>
              <a:t>ORebeca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1D78576-A98B-4DD9-85BE-8B7B401E7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58" y="2143050"/>
            <a:ext cx="6014400" cy="857400"/>
          </a:xfrm>
        </p:spPr>
        <p:txBody>
          <a:bodyPr/>
          <a:lstStyle/>
          <a:p>
            <a:r>
              <a:rPr lang="en-US" sz="4000" dirty="0"/>
              <a:t>What small countries can teach great powers?</a:t>
            </a:r>
            <a:endParaRPr lang="ro-RO" sz="4000" dirty="0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62E745E2-ADC4-4B7D-B7A0-81F0CC476F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449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364E100-68F6-4F34-B5DA-4DAAA5A1E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679244A3-DB5E-45CF-ADC0-BCF5F22734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1B04CADE-AE7F-4F5F-856C-1491A6B54C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AD6AD973-2F48-4BE4-BE3C-19ADE6AE3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9991" y="-385591"/>
            <a:ext cx="11127036" cy="564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23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FACBFD9-4E33-4E9E-9A5B-29676E957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1EE077D9-D30D-4271-BE99-9392DBA2AD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EFD849EA-8AE5-41FA-8FD3-C3AEB62042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EC744DBB-BBEE-4697-9D1A-448CC2916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723" y="-264405"/>
            <a:ext cx="9184723" cy="612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9717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3024876-6360-4E1C-BCDD-2EB8E0725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FA39EB99-0C9A-4DC4-B4A3-CF7E12CACF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2E859BDE-1EF7-4ADD-BE4F-7566694C29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8498C751-A627-4125-B6B4-54F057B8E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135" y="-232704"/>
            <a:ext cx="9277354" cy="577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298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68" name="Google Shape;368;p35"/>
          <p:cNvSpPr txBox="1">
            <a:spLocks noGrp="1"/>
          </p:cNvSpPr>
          <p:nvPr>
            <p:ph type="ctrTitle" idx="4294967295"/>
          </p:nvPr>
        </p:nvSpPr>
        <p:spPr>
          <a:xfrm>
            <a:off x="685800" y="1341750"/>
            <a:ext cx="3617400" cy="92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369" name="Google Shape;369;p35"/>
          <p:cNvSpPr txBox="1">
            <a:spLocks noGrp="1"/>
          </p:cNvSpPr>
          <p:nvPr>
            <p:ph type="subTitle" idx="4294967295"/>
          </p:nvPr>
        </p:nvSpPr>
        <p:spPr>
          <a:xfrm>
            <a:off x="685800" y="2302047"/>
            <a:ext cx="3617400" cy="149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</p:txBody>
      </p:sp>
      <p:pic>
        <p:nvPicPr>
          <p:cNvPr id="370" name="Google Shape;37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4900" y="2681025"/>
            <a:ext cx="3171324" cy="18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0014" y="1914980"/>
            <a:ext cx="548700" cy="159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6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78" name="Google Shape;378;p36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8554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⬡"/>
            </a:pPr>
            <a:r>
              <a:rPr lang="en" sz="1600" dirty="0"/>
              <a:t>Presentation template by </a:t>
            </a:r>
            <a:r>
              <a:rPr lang="en" sz="1600" u="sng" dirty="0">
                <a:solidFill>
                  <a:schemeClr val="hlink"/>
                </a:solidFill>
                <a:hlinkClick r:id="rId3"/>
              </a:rPr>
              <a:t>SlidesCarnival</a:t>
            </a:r>
            <a:endParaRPr sz="16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r>
              <a:rPr lang="ro-RO" sz="1600" dirty="0">
                <a:hlinkClick r:id="rId4"/>
              </a:rPr>
              <a:t>https://www.c4isrnet.com/battlefield-tech/it-networks/5g/2021/05/10/national-security-agencies-warn-of-5g-network-vulnerabilities-adversary-influence/</a:t>
            </a:r>
            <a:endParaRPr lang="en-US" sz="16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r>
              <a:rPr lang="ro-RO" sz="1600" dirty="0">
                <a:hlinkClick r:id="rId5"/>
              </a:rPr>
              <a:t>https://media.defense.gov/2021/Oct/28/2002881720/-1/-1/0/SECURITY_GUIDANCE_FOR_5G_CLOUD_INFRASTRUCTURES_PART_I_20211028.PDF</a:t>
            </a:r>
            <a:endParaRPr lang="en-US" sz="16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r>
              <a:rPr lang="ro-RO" sz="1600" dirty="0">
                <a:hlinkClick r:id="rId6"/>
              </a:rPr>
              <a:t>https://www.cbc.ca/news/science/huawei-5g-security-testing-vulnerabilities-risks-proof-ban-1.4997957</a:t>
            </a:r>
            <a:endParaRPr lang="en-US" sz="16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r>
              <a:rPr lang="ro-RO" sz="1600" dirty="0"/>
              <a:t>https://www.ncbi.nlm.nih.gov/pmc/articles/PMC8200965/</a:t>
            </a:r>
            <a:endParaRPr sz="1600" dirty="0"/>
          </a:p>
        </p:txBody>
      </p:sp>
      <p:sp>
        <p:nvSpPr>
          <p:cNvPr id="379" name="Google Shape;379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ctrTitle" idx="4294967295"/>
          </p:nvPr>
        </p:nvSpPr>
        <p:spPr>
          <a:xfrm>
            <a:off x="577516" y="3014139"/>
            <a:ext cx="3617400" cy="92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7200" dirty="0" err="1"/>
              <a:t>Huawei</a:t>
            </a:r>
            <a:r>
              <a:rPr lang="ro-RO" sz="7200" dirty="0"/>
              <a:t>, 5G </a:t>
            </a:r>
            <a:r>
              <a:rPr lang="ro-RO" sz="7200" dirty="0" err="1"/>
              <a:t>And</a:t>
            </a:r>
            <a:r>
              <a:rPr lang="ro-RO" sz="7200" dirty="0"/>
              <a:t> </a:t>
            </a:r>
            <a:r>
              <a:rPr lang="ro-RO" sz="7200" dirty="0" err="1"/>
              <a:t>Security</a:t>
            </a:r>
            <a:endParaRPr lang="ro-RO" sz="7200"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8" name="Imagine 7">
            <a:extLst>
              <a:ext uri="{FF2B5EF4-FFF2-40B4-BE49-F238E27FC236}">
                <a16:creationId xmlns:a16="http://schemas.microsoft.com/office/drawing/2014/main" id="{5A23E34D-EA02-4440-AE9F-A5411B6C5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94916" y="797379"/>
            <a:ext cx="4913834" cy="3275889"/>
          </a:xfrm>
          <a:prstGeom prst="dodecagon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1">
            <a:extLst>
              <a:ext uri="{FF2B5EF4-FFF2-40B4-BE49-F238E27FC236}">
                <a16:creationId xmlns:a16="http://schemas.microsoft.com/office/drawing/2014/main" id="{07A2C410-8655-40D1-97A7-66EE2AE605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6AD83E0-C869-4AE8-A10C-49510977B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341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1">
            <a:extLst>
              <a:ext uri="{FF2B5EF4-FFF2-40B4-BE49-F238E27FC236}">
                <a16:creationId xmlns:a16="http://schemas.microsoft.com/office/drawing/2014/main" id="{57B682F4-EFF5-4A9F-A3FA-53E59FF08D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3" name="Imagine 2">
            <a:extLst>
              <a:ext uri="{FF2B5EF4-FFF2-40B4-BE49-F238E27FC236}">
                <a16:creationId xmlns:a16="http://schemas.microsoft.com/office/drawing/2014/main" id="{C38507A6-8708-4575-821F-7FAACBCA14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11" b="9396"/>
          <a:stretch/>
        </p:blipFill>
        <p:spPr>
          <a:xfrm>
            <a:off x="-605928" y="0"/>
            <a:ext cx="1035585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91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1">
            <a:extLst>
              <a:ext uri="{FF2B5EF4-FFF2-40B4-BE49-F238E27FC236}">
                <a16:creationId xmlns:a16="http://schemas.microsoft.com/office/drawing/2014/main" id="{0C18924C-5710-447F-BAEB-A19CA936C1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F40B90A-6BF2-4B46-9136-0BA8884D3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83894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30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1">
            <a:extLst>
              <a:ext uri="{FF2B5EF4-FFF2-40B4-BE49-F238E27FC236}">
                <a16:creationId xmlns:a16="http://schemas.microsoft.com/office/drawing/2014/main" id="{47A44D1C-6FEF-46EE-A210-58DB01D1C8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50641B2-CCBD-4FCC-9FFA-08B1CFBAD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402" y="-1012503"/>
            <a:ext cx="9218804" cy="6156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2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1">
            <a:extLst>
              <a:ext uri="{FF2B5EF4-FFF2-40B4-BE49-F238E27FC236}">
                <a16:creationId xmlns:a16="http://schemas.microsoft.com/office/drawing/2014/main" id="{5491FD16-8504-4DC6-B68D-9D8864CEE9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4AD76AC-59B5-4809-A24B-C1C126B43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7328" y="-326286"/>
            <a:ext cx="9381328" cy="5966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5201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4D2327D-1BD8-4971-8FC7-200E9ACD1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6E7CE1FD-C27D-44E1-B492-55AF68A167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CB739C83-817C-4102-8B02-D0D6BFCF56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31249F7C-F108-48A1-B935-EA33531EF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5143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673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E7E2F3DC-BFE0-404C-B5B9-5D85D9D71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ECF17A73-62DE-45BF-A5D5-93DA950EC9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8AB7F452-E0FF-49D0-A962-D3FC46052A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0FD97350-A5D7-41D2-B0F2-46856CEA15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706" y="-8104"/>
            <a:ext cx="9257411" cy="6019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0435790"/>
      </p:ext>
    </p:extLst>
  </p:cSld>
  <p:clrMapOvr>
    <a:masterClrMapping/>
  </p:clrMapOvr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6496F0502D74BB4A164540D9F4E20" ma:contentTypeVersion="4" ma:contentTypeDescription="Creați un document nou." ma:contentTypeScope="" ma:versionID="d2e81e39cc868c80707c1972d0bc2b55">
  <xsd:schema xmlns:xsd="http://www.w3.org/2001/XMLSchema" xmlns:xs="http://www.w3.org/2001/XMLSchema" xmlns:p="http://schemas.microsoft.com/office/2006/metadata/properties" xmlns:ns2="e46040f1-2c7b-4e77-93af-f395b8cc6f01" targetNamespace="http://schemas.microsoft.com/office/2006/metadata/properties" ma:root="true" ma:fieldsID="9c40e49c5672ce5599f599b50a08dd66" ns2:_="">
    <xsd:import namespace="e46040f1-2c7b-4e77-93af-f395b8cc6f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040f1-2c7b-4e77-93af-f395b8cc6f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 de conținut"/>
        <xsd:element ref="dc:title" minOccurs="0" maxOccurs="1" ma:index="4" ma:displayName="Titlu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5CA22D-CE84-4515-9FCC-87CE4A72155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09C6762-B45C-4A08-AF49-140F2D9BBB1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4575015-D1E6-4A5E-9D80-AED89CDC07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6040f1-2c7b-4e77-93af-f395b8cc6f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131</Words>
  <Application>Microsoft Office PowerPoint</Application>
  <PresentationFormat>On-screen Show (16:9)</PresentationFormat>
  <Paragraphs>25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Lexend Deca</vt:lpstr>
      <vt:lpstr>Muli</vt:lpstr>
      <vt:lpstr>Arial</vt:lpstr>
      <vt:lpstr>Aliena template</vt:lpstr>
      <vt:lpstr>5G Technology and National Security: Vulnerabilities and Best Practices</vt:lpstr>
      <vt:lpstr>Huawei, 5G And Security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small countries can teach great powers?</vt:lpstr>
      <vt:lpstr>PowerPoint Presentation</vt:lpstr>
      <vt:lpstr>PowerPoint Presentation</vt:lpstr>
      <vt:lpstr>PowerPoint Presentation</vt:lpstr>
      <vt:lpstr>Thanks!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Technology and National Security: Vulnerabilities and Best Practices</dc:title>
  <cp:lastModifiedBy>L. D.</cp:lastModifiedBy>
  <cp:revision>5</cp:revision>
  <dcterms:modified xsi:type="dcterms:W3CDTF">2022-02-12T01:36:59Z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0x010100A796496F0502D74BB4A164540D9F4E20</vt:lpwstr>
  </property>
</Properties>
</file>